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4" r:id="rId4"/>
    <p:sldId id="265" r:id="rId5"/>
    <p:sldId id="270" r:id="rId6"/>
    <p:sldId id="266" r:id="rId7"/>
    <p:sldId id="257" r:id="rId8"/>
    <p:sldId id="269" r:id="rId9"/>
    <p:sldId id="274" r:id="rId10"/>
    <p:sldId id="262" r:id="rId11"/>
    <p:sldId id="258" r:id="rId12"/>
    <p:sldId id="271" r:id="rId13"/>
    <p:sldId id="272" r:id="rId14"/>
    <p:sldId id="25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7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51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4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26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6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9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68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05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5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8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53783"/>
          </a:xfrm>
        </p:spPr>
        <p:txBody>
          <a:bodyPr>
            <a:normAutofit fontScale="90000"/>
          </a:bodyPr>
          <a:lstStyle/>
          <a:p>
            <a:r>
              <a:rPr lang="en-IN" dirty="0"/>
              <a:t>HEART RATE MEASUREMENT FROM FACIAL VIDEO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37089"/>
            <a:ext cx="9144000" cy="2553757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GUIDE:</a:t>
            </a:r>
          </a:p>
          <a:p>
            <a:pPr algn="just"/>
            <a:r>
              <a:rPr lang="en-IN" dirty="0"/>
              <a:t>DR.L. SAIRAMESH 					</a:t>
            </a:r>
          </a:p>
          <a:p>
            <a:pPr algn="r"/>
            <a:r>
              <a:rPr lang="en-IN" dirty="0" err="1"/>
              <a:t>Bhuvaneshwari</a:t>
            </a:r>
            <a:r>
              <a:rPr lang="en-IN" dirty="0"/>
              <a:t> P,</a:t>
            </a:r>
          </a:p>
          <a:p>
            <a:pPr algn="r"/>
            <a:r>
              <a:rPr lang="en-IN" dirty="0"/>
              <a:t>2019202008,</a:t>
            </a:r>
          </a:p>
          <a:p>
            <a:pPr algn="r"/>
            <a:r>
              <a:rPr lang="en-IN" dirty="0"/>
              <a:t>								MCA-Regular.</a:t>
            </a:r>
          </a:p>
        </p:txBody>
      </p:sp>
    </p:spTree>
    <p:extLst>
      <p:ext uri="{BB962C8B-B14F-4D97-AF65-F5344CB8AC3E}">
        <p14:creationId xmlns:p14="http://schemas.microsoft.com/office/powerpoint/2010/main" val="365546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 SCREENSHOT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707AA-6EE3-6C60-D905-F9F13C314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34" r="17666" b="16736"/>
          <a:stretch/>
        </p:blipFill>
        <p:spPr>
          <a:xfrm>
            <a:off x="3148553" y="1690687"/>
            <a:ext cx="5533534" cy="4802187"/>
          </a:xfrm>
        </p:spPr>
      </p:pic>
    </p:spTree>
    <p:extLst>
      <p:ext uri="{BB962C8B-B14F-4D97-AF65-F5344CB8AC3E}">
        <p14:creationId xmlns:p14="http://schemas.microsoft.com/office/powerpoint/2010/main" val="21700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TESTING WITH TEST CASES FOR EACH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7B65C9-7212-0973-AE4A-94BD6D8E2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690" t="18415" r="35214" b="15653"/>
          <a:stretch/>
        </p:blipFill>
        <p:spPr>
          <a:xfrm>
            <a:off x="3487919" y="1941922"/>
            <a:ext cx="4506011" cy="4477732"/>
          </a:xfrm>
        </p:spPr>
      </p:pic>
    </p:spTree>
    <p:extLst>
      <p:ext uri="{BB962C8B-B14F-4D97-AF65-F5344CB8AC3E}">
        <p14:creationId xmlns:p14="http://schemas.microsoft.com/office/powerpoint/2010/main" val="2664275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6AF9-85C6-E2BE-66C4-19F5F984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5069"/>
          </a:xfrm>
        </p:spPr>
        <p:txBody>
          <a:bodyPr>
            <a:normAutofit fontScale="90000"/>
          </a:bodyPr>
          <a:lstStyle/>
          <a:p>
            <a:r>
              <a:rPr lang="en-US" dirty="0"/>
              <a:t>-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E3B5B-4349-ED19-7F46-94AC033ED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96" t="27803" r="33508" b="19120"/>
          <a:stretch/>
        </p:blipFill>
        <p:spPr>
          <a:xfrm>
            <a:off x="3337089" y="671729"/>
            <a:ext cx="6014301" cy="5116330"/>
          </a:xfrm>
        </p:spPr>
      </p:pic>
    </p:spTree>
    <p:extLst>
      <p:ext uri="{BB962C8B-B14F-4D97-AF65-F5344CB8AC3E}">
        <p14:creationId xmlns:p14="http://schemas.microsoft.com/office/powerpoint/2010/main" val="130833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7130-989F-33B9-76BD-69A7CC74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81630"/>
          </a:xfrm>
        </p:spPr>
        <p:txBody>
          <a:bodyPr>
            <a:normAutofit fontScale="90000"/>
          </a:bodyPr>
          <a:lstStyle/>
          <a:p>
            <a:r>
              <a:rPr lang="en-US" dirty="0"/>
              <a:t>_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8D4F2-7BE6-877B-7FA8-E34D2CA66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99" t="28886" r="28146" b="26269"/>
          <a:stretch/>
        </p:blipFill>
        <p:spPr>
          <a:xfrm>
            <a:off x="3060933" y="1225484"/>
            <a:ext cx="6460139" cy="4213782"/>
          </a:xfrm>
        </p:spPr>
      </p:pic>
    </p:spTree>
    <p:extLst>
      <p:ext uri="{BB962C8B-B14F-4D97-AF65-F5344CB8AC3E}">
        <p14:creationId xmlns:p14="http://schemas.microsoft.com/office/powerpoint/2010/main" val="128970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_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D9A60-00AC-CE57-36D8-BAAE31020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59" t="23904" r="33508" b="21286"/>
          <a:stretch/>
        </p:blipFill>
        <p:spPr>
          <a:xfrm>
            <a:off x="2196446" y="922816"/>
            <a:ext cx="6645897" cy="4591865"/>
          </a:xfrm>
        </p:spPr>
      </p:pic>
    </p:spTree>
    <p:extLst>
      <p:ext uri="{BB962C8B-B14F-4D97-AF65-F5344CB8AC3E}">
        <p14:creationId xmlns:p14="http://schemas.microsoft.com/office/powerpoint/2010/main" val="415620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2D99-3B5F-DC56-41DC-2765D97B0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_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F3615-E371-D0E2-CEAC-06FB3F188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37" t="29103" r="38992" b="13704"/>
          <a:stretch/>
        </p:blipFill>
        <p:spPr>
          <a:xfrm>
            <a:off x="2413262" y="681038"/>
            <a:ext cx="6749591" cy="6176962"/>
          </a:xfrm>
        </p:spPr>
      </p:pic>
    </p:spTree>
    <p:extLst>
      <p:ext uri="{BB962C8B-B14F-4D97-AF65-F5344CB8AC3E}">
        <p14:creationId xmlns:p14="http://schemas.microsoft.com/office/powerpoint/2010/main" val="100076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249"/>
            <a:ext cx="10515600" cy="513761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ARCHITECTURE 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711D1D-66FE-F195-27A7-BE5D0CBB3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21" t="18436" r="25814" b="11365"/>
          <a:stretch/>
        </p:blipFill>
        <p:spPr bwMode="auto">
          <a:xfrm>
            <a:off x="1310326" y="707010"/>
            <a:ext cx="9568205" cy="59577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36C0AF-884D-257C-385C-E445D2863086}"/>
              </a:ext>
            </a:extLst>
          </p:cNvPr>
          <p:cNvCxnSpPr>
            <a:cxnSpLocks/>
          </p:cNvCxnSpPr>
          <p:nvPr/>
        </p:nvCxnSpPr>
        <p:spPr>
          <a:xfrm>
            <a:off x="1131216" y="999241"/>
            <a:ext cx="0" cy="1272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304414-3F75-7A9C-807B-B6D7BF1D004F}"/>
              </a:ext>
            </a:extLst>
          </p:cNvPr>
          <p:cNvCxnSpPr>
            <a:cxnSpLocks/>
          </p:cNvCxnSpPr>
          <p:nvPr/>
        </p:nvCxnSpPr>
        <p:spPr>
          <a:xfrm>
            <a:off x="1131216" y="961534"/>
            <a:ext cx="9483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2BAEEF-7848-90E6-335A-802784B48DB8}"/>
              </a:ext>
            </a:extLst>
          </p:cNvPr>
          <p:cNvCxnSpPr/>
          <p:nvPr/>
        </p:nvCxnSpPr>
        <p:spPr>
          <a:xfrm>
            <a:off x="10614581" y="999241"/>
            <a:ext cx="0" cy="12726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D5AE7A-A7FE-A41A-C165-816A9E465D73}"/>
              </a:ext>
            </a:extLst>
          </p:cNvPr>
          <p:cNvCxnSpPr/>
          <p:nvPr/>
        </p:nvCxnSpPr>
        <p:spPr>
          <a:xfrm flipH="1">
            <a:off x="7984503" y="2271860"/>
            <a:ext cx="263007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93AC95-E727-EBEA-6C26-0F7710E7A96E}"/>
              </a:ext>
            </a:extLst>
          </p:cNvPr>
          <p:cNvCxnSpPr>
            <a:cxnSpLocks/>
          </p:cNvCxnSpPr>
          <p:nvPr/>
        </p:nvCxnSpPr>
        <p:spPr>
          <a:xfrm>
            <a:off x="1131216" y="2271860"/>
            <a:ext cx="685328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AED31D-FA75-53D9-80B3-87978E937903}"/>
              </a:ext>
            </a:extLst>
          </p:cNvPr>
          <p:cNvCxnSpPr>
            <a:cxnSpLocks/>
          </p:cNvCxnSpPr>
          <p:nvPr/>
        </p:nvCxnSpPr>
        <p:spPr>
          <a:xfrm>
            <a:off x="1131216" y="2554664"/>
            <a:ext cx="0" cy="40158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5CC93F-6822-B9A2-DEE8-5C38186C0136}"/>
              </a:ext>
            </a:extLst>
          </p:cNvPr>
          <p:cNvCxnSpPr>
            <a:cxnSpLocks/>
          </p:cNvCxnSpPr>
          <p:nvPr/>
        </p:nvCxnSpPr>
        <p:spPr>
          <a:xfrm>
            <a:off x="1131216" y="6598763"/>
            <a:ext cx="9568207" cy="15082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9553A6-DB39-59A1-42A3-68F61171CCB9}"/>
              </a:ext>
            </a:extLst>
          </p:cNvPr>
          <p:cNvCxnSpPr>
            <a:cxnSpLocks/>
          </p:cNvCxnSpPr>
          <p:nvPr/>
        </p:nvCxnSpPr>
        <p:spPr>
          <a:xfrm flipV="1">
            <a:off x="10614581" y="3949831"/>
            <a:ext cx="0" cy="271492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A6FDA-9C43-4793-E661-6759A9BA6A66}"/>
              </a:ext>
            </a:extLst>
          </p:cNvPr>
          <p:cNvCxnSpPr/>
          <p:nvPr/>
        </p:nvCxnSpPr>
        <p:spPr>
          <a:xfrm flipH="1">
            <a:off x="7984503" y="3949831"/>
            <a:ext cx="25452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EC7E7C9-F2F3-148F-5B7C-BC4F68160D04}"/>
              </a:ext>
            </a:extLst>
          </p:cNvPr>
          <p:cNvCxnSpPr/>
          <p:nvPr/>
        </p:nvCxnSpPr>
        <p:spPr>
          <a:xfrm flipV="1">
            <a:off x="7984503" y="2337847"/>
            <a:ext cx="0" cy="160255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23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Video capture</a:t>
            </a:r>
          </a:p>
          <a:p>
            <a:r>
              <a:rPr lang="en-IN" dirty="0"/>
              <a:t>Facial landmarks detection and tracking</a:t>
            </a:r>
          </a:p>
          <a:p>
            <a:r>
              <a:rPr lang="en-IN" dirty="0"/>
              <a:t>ROI detection and tracking</a:t>
            </a:r>
          </a:p>
          <a:p>
            <a:r>
              <a:rPr lang="en-IN" dirty="0"/>
              <a:t>Frame conversion</a:t>
            </a:r>
          </a:p>
          <a:p>
            <a:r>
              <a:rPr lang="en-IN" dirty="0"/>
              <a:t>Eulerian video magnification</a:t>
            </a:r>
          </a:p>
          <a:p>
            <a:r>
              <a:rPr lang="en-IN" dirty="0"/>
              <a:t>Image processing</a:t>
            </a:r>
          </a:p>
          <a:p>
            <a:r>
              <a:rPr lang="en-IN" dirty="0"/>
              <a:t>Signal processing</a:t>
            </a:r>
          </a:p>
          <a:p>
            <a:r>
              <a:rPr lang="en-IN" dirty="0"/>
              <a:t>Data plotting</a:t>
            </a:r>
          </a:p>
          <a:p>
            <a:r>
              <a:rPr lang="en-IN" dirty="0"/>
              <a:t>Heart Rate Measurement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831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 PREDICTOR FACIAL LANDMARKS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CAD59-403F-0FD4-E4D7-106455B4ED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1665" t="25271" r="40312" b="21364"/>
          <a:stretch/>
        </p:blipFill>
        <p:spPr bwMode="auto">
          <a:xfrm>
            <a:off x="432376" y="1657133"/>
            <a:ext cx="5184739" cy="4093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340B7E-237D-9332-D601-F04F9F579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728"/>
            <a:ext cx="5181600" cy="5203596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Facial landmarks are used to localize and represent salient regions of the face, such as: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11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Eyes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11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Eyebrows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11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Nose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11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Mouth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07000"/>
              </a:lnSpc>
              <a:spcAft>
                <a:spcPts val="1125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Jawline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Facial landmarks have been successfully applied to face alignment, head pose estimation, face swapping, blink detection and much more.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704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2D0F-CA7C-01B1-9A97-57A908A8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EULERIAN VIDEO MAGNIFICATION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0410C-B628-87CA-93B7-8015D5C25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COLOR MAGNIFICATION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2200" dirty="0"/>
              <a:t>GAUSSIAN PYRAMID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3336D-F69A-7C93-9EFE-45EC93893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5797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MOTION MAGNIFICATION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 algn="ctr">
              <a:buNone/>
            </a:pPr>
            <a:r>
              <a:rPr lang="en-IN" dirty="0"/>
              <a:t>	</a:t>
            </a:r>
            <a:r>
              <a:rPr lang="en-IN" sz="1800" dirty="0"/>
              <a:t>LAPLACIAN PYRAMID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F53B1-E141-DDD6-438D-8E284C418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6" t="23872" r="27410" b="13492"/>
          <a:stretch/>
        </p:blipFill>
        <p:spPr bwMode="auto">
          <a:xfrm>
            <a:off x="6172200" y="2385854"/>
            <a:ext cx="5667866" cy="3053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EB1CB1-8B49-CFC0-6D24-F40A57064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5" t="32854" r="40040" b="24837"/>
          <a:stretch/>
        </p:blipFill>
        <p:spPr bwMode="auto">
          <a:xfrm>
            <a:off x="763571" y="2144300"/>
            <a:ext cx="4798243" cy="3643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4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6D2E-D3A9-868C-008F-C631C38E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7A2D-6F1B-7025-74F2-B373A773A4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00000"/>
              </a:lnSpc>
            </a:pPr>
            <a:r>
              <a:rPr lang="en-IN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 signals were fast Fourier transformed. </a:t>
            </a:r>
          </a:p>
          <a:p>
            <a:pPr algn="l">
              <a:lnSpc>
                <a:spcPct val="100000"/>
              </a:lnSpc>
            </a:pPr>
            <a:r>
              <a:rPr lang="en-IN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FFT converts the component signals into an estimation of power spectra (squared magnitude) .</a:t>
            </a:r>
          </a:p>
          <a:p>
            <a:pPr algn="l">
              <a:lnSpc>
                <a:spcPct val="100000"/>
              </a:lnSpc>
            </a:pPr>
            <a:r>
              <a:rPr lang="en-IN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high peak in power at a certain frequency means that the component was made up mostly of a sine-wave at that specific frequency. </a:t>
            </a:r>
          </a:p>
          <a:p>
            <a:pPr algn="l">
              <a:lnSpc>
                <a:spcPct val="100000"/>
              </a:lnSpc>
            </a:pPr>
            <a:r>
              <a:rPr lang="en-IN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frequency is in most cases a reflection of the detected heart rate. </a:t>
            </a:r>
            <a:endParaRPr lang="en-IN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5B058E2-D48E-B9BC-3686-5421261E66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2959" t="26254" r="34169" b="28266"/>
          <a:stretch/>
        </p:blipFill>
        <p:spPr>
          <a:xfrm>
            <a:off x="6172200" y="1985014"/>
            <a:ext cx="5181600" cy="4032559"/>
          </a:xfrm>
        </p:spPr>
      </p:pic>
    </p:spTree>
    <p:extLst>
      <p:ext uri="{BB962C8B-B14F-4D97-AF65-F5344CB8AC3E}">
        <p14:creationId xmlns:p14="http://schemas.microsoft.com/office/powerpoint/2010/main" val="65598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IMPLEMENTATION (80%)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Camera:</a:t>
            </a: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</a:t>
            </a:r>
            <a:r>
              <a:rPr lang="en-IN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the live video from user and covert the video into frames.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Input: captured video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output: frames.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Processing: </a:t>
            </a:r>
            <a:r>
              <a:rPr lang="en-IN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Whole-frame image processing components &amp; helper methods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 split: Extract the red, green, and blue channels from an (n,m,3) shaped array representing a single image frame with RGB </a:t>
            </a:r>
            <a:r>
              <a:rPr lang="en-IN" sz="2800" dirty="0" err="1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coding.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 </a:t>
            </a: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mux: Take three (</a:t>
            </a:r>
            <a:r>
              <a:rPr lang="en-IN" sz="2800" dirty="0" err="1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m,n</a:t>
            </a: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matrices of equal size and combine them into a single RGB-coded </a:t>
            </a:r>
            <a:r>
              <a:rPr lang="en-IN" sz="2800" dirty="0" err="1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 wrap: Generic wrapper to take the simpler functions from the cv2 or SciPy image libraries to generate connectable </a:t>
            </a:r>
            <a:r>
              <a:rPr lang="en-IN" sz="28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openMDAO</a:t>
            </a:r>
            <a:r>
              <a:rPr lang="en-IN" sz="2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components for image processing.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1277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2CFC-1DE7-7D4A-6EA6-D996813C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D0D1B-F67F-C38C-57D0-47828F21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Gray scale: Turn (m,n,3) shaped RGB image frame to a (</a:t>
            </a:r>
            <a:r>
              <a:rPr lang="en-IN" sz="2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m,n</a:t>
            </a:r>
            <a:r>
              <a:rPr lang="en-IN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frame. Discards </a:t>
            </a:r>
            <a:r>
              <a:rPr lang="en-IN" sz="2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IN" sz="2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information to produce simple image matrix.</a:t>
            </a:r>
          </a:p>
          <a:p>
            <a:pPr marL="0" indent="0">
              <a:buNone/>
            </a:pPr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Equalise contrast: Automatic contrast correction for grayscale images.</a:t>
            </a:r>
          </a:p>
          <a:p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 Detection: Defect the face with </a:t>
            </a:r>
            <a:r>
              <a:rPr lang="en-IN" sz="2800" dirty="0" err="1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cascade Algorithm.</a:t>
            </a:r>
          </a:p>
          <a:p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ROI Detection: Defect the sub region in the face.</a:t>
            </a:r>
          </a:p>
          <a:p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 Analysis: signal Frequency analysis with Fast Fourier Transform(FFT)</a:t>
            </a:r>
          </a:p>
          <a:p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plotting: plot the obtained bpm in power spectral density and raw signal.</a:t>
            </a:r>
          </a:p>
          <a:p>
            <a:r>
              <a:rPr lang="en-IN" sz="28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BPM plot: the estimated heart rate plotted in frame.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33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966D-B9A3-F2EC-178D-C574BD71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7148-447E-F71D-D362-333783BE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Process within data buffer size</a:t>
            </a:r>
          </a:p>
          <a:p>
            <a:r>
              <a:rPr lang="en-IN" dirty="0"/>
              <a:t>Calculate true fps </a:t>
            </a:r>
            <a:r>
              <a:rPr lang="en-IN"/>
              <a:t>for interpolation</a:t>
            </a:r>
          </a:p>
          <a:p>
            <a:r>
              <a:rPr lang="en-IN"/>
              <a:t>Spectral </a:t>
            </a:r>
            <a:r>
              <a:rPr lang="en-IN" dirty="0"/>
              <a:t>leakage</a:t>
            </a:r>
          </a:p>
          <a:p>
            <a:r>
              <a:rPr lang="en-IN" dirty="0"/>
              <a:t>FFT </a:t>
            </a:r>
          </a:p>
          <a:p>
            <a:r>
              <a:rPr lang="en-IN" dirty="0"/>
              <a:t>Pruned FFT</a:t>
            </a:r>
          </a:p>
          <a:p>
            <a:r>
              <a:rPr lang="en-IN" dirty="0"/>
              <a:t>Heart rate estimation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82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454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 New Roman</vt:lpstr>
      <vt:lpstr>Office Theme</vt:lpstr>
      <vt:lpstr>HEART RATE MEASUREMENT FROM FACIAL VIDEO </vt:lpstr>
      <vt:lpstr>OVERALL ARCHITECTURE </vt:lpstr>
      <vt:lpstr>LIST OF MODULES </vt:lpstr>
      <vt:lpstr>SHAPE PREDICTOR FACIAL LANDMARKS</vt:lpstr>
      <vt:lpstr>EULERIAN VIDEO MAGNIFICATION</vt:lpstr>
      <vt:lpstr>FAST FOURIER TRANSFORM</vt:lpstr>
      <vt:lpstr>MODULES IMPLEMENTATION (80%)</vt:lpstr>
      <vt:lpstr>_</vt:lpstr>
      <vt:lpstr>SIGNAL PROCESSING</vt:lpstr>
      <vt:lpstr>OUTPUT SCREENSHOT</vt:lpstr>
      <vt:lpstr>UNIT TESTING WITH TEST CASES FOR EACH MODULE</vt:lpstr>
      <vt:lpstr>-</vt:lpstr>
      <vt:lpstr>_</vt:lpstr>
      <vt:lpstr>_</vt:lpstr>
      <vt:lpstr>_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REVIEW PPT FORMAT</dc:title>
  <dc:creator>Windows User</dc:creator>
  <cp:lastModifiedBy>bhuvana bhuvi</cp:lastModifiedBy>
  <cp:revision>17</cp:revision>
  <dcterms:created xsi:type="dcterms:W3CDTF">2022-05-25T03:39:27Z</dcterms:created>
  <dcterms:modified xsi:type="dcterms:W3CDTF">2022-06-01T05:21:59Z</dcterms:modified>
</cp:coreProperties>
</file>